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272" r:id="rId3"/>
    <p:sldId id="280" r:id="rId4"/>
    <p:sldId id="273" r:id="rId5"/>
    <p:sldId id="274" r:id="rId6"/>
    <p:sldId id="275" r:id="rId7"/>
    <p:sldId id="277" r:id="rId8"/>
    <p:sldId id="278" r:id="rId9"/>
    <p:sldId id="27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 Williams" initials="KW" lastIdx="1" clrIdx="0">
    <p:extLst>
      <p:ext uri="{19B8F6BF-5375-455C-9EA6-DF929625EA0E}">
        <p15:presenceInfo xmlns:p15="http://schemas.microsoft.com/office/powerpoint/2012/main" xmlns="" userId="a118fe8abea6fac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88" autoAdjust="0"/>
    <p:restoredTop sz="94660"/>
  </p:normalViewPr>
  <p:slideViewPr>
    <p:cSldViewPr>
      <p:cViewPr varScale="1">
        <p:scale>
          <a:sx n="79" d="100"/>
          <a:sy n="79" d="100"/>
        </p:scale>
        <p:origin x="-514"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pPr/>
              <a:t>12/14/2014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pPr/>
              <a:t>‹#›</a:t>
            </a:fld>
            <a:endParaRPr lang="en-US"/>
          </a:p>
        </p:txBody>
      </p:sp>
    </p:spTree>
    <p:extLst>
      <p:ext uri="{BB962C8B-B14F-4D97-AF65-F5344CB8AC3E}">
        <p14:creationId xmlns:p14="http://schemas.microsoft.com/office/powerpoint/2010/main" xmlns=""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pPr/>
              <a:t>12/14/2014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pPr/>
              <a:t>‹#›</a:t>
            </a:fld>
            <a:endParaRPr lang="en-US"/>
          </a:p>
        </p:txBody>
      </p:sp>
    </p:spTree>
    <p:extLst>
      <p:ext uri="{BB962C8B-B14F-4D97-AF65-F5344CB8AC3E}">
        <p14:creationId xmlns:p14="http://schemas.microsoft.com/office/powerpoint/2010/main" xmlns=""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E224D2-BA95-4C6F-9BF8-1FB3DB9EAF78}" type="slidenum">
              <a:rPr lang="en-US" smtClean="0"/>
              <a:pPr/>
              <a:t>8</a:t>
            </a:fld>
            <a:endParaRPr lang="en-US"/>
          </a:p>
        </p:txBody>
      </p:sp>
    </p:spTree>
    <p:extLst>
      <p:ext uri="{BB962C8B-B14F-4D97-AF65-F5344CB8AC3E}">
        <p14:creationId xmlns:p14="http://schemas.microsoft.com/office/powerpoint/2010/main" xmlns="" val="1845810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extLst>
      <p:ext uri="{BB962C8B-B14F-4D97-AF65-F5344CB8AC3E}">
        <p14:creationId xmlns:p14="http://schemas.microsoft.com/office/powerpoint/2010/main" xmlns=""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Box 6"/>
          <p:cNvSpPr txBox="1"/>
          <p:nvPr userDrawn="1"/>
        </p:nvSpPr>
        <p:spPr>
          <a:xfrm>
            <a:off x="228600" y="6400800"/>
            <a:ext cx="4213654" cy="369332"/>
          </a:xfrm>
          <a:prstGeom prst="rect">
            <a:avLst/>
          </a:prstGeom>
          <a:noFill/>
        </p:spPr>
        <p:txBody>
          <a:bodyPr wrap="none" rtlCol="0">
            <a:spAutoFit/>
          </a:bodyPr>
          <a:lstStyle/>
          <a:p>
            <a:r>
              <a:rPr lang="en-US" dirty="0" smtClean="0"/>
              <a:t>Administrative Law – Professor David Thaw</a:t>
            </a:r>
            <a:endParaRPr lang="en-US" dirty="0"/>
          </a:p>
        </p:txBody>
      </p:sp>
      <p:sp>
        <p:nvSpPr>
          <p:cNvPr id="8" name="TextBox 7"/>
          <p:cNvSpPr txBox="1"/>
          <p:nvPr userDrawn="1"/>
        </p:nvSpPr>
        <p:spPr>
          <a:xfrm>
            <a:off x="5713771" y="6414247"/>
            <a:ext cx="1661096" cy="369332"/>
          </a:xfrm>
          <a:prstGeom prst="rect">
            <a:avLst/>
          </a:prstGeom>
          <a:noFill/>
        </p:spPr>
        <p:txBody>
          <a:bodyPr wrap="none" rtlCol="0">
            <a:spAutoFit/>
          </a:bodyPr>
          <a:lstStyle/>
          <a:p>
            <a:r>
              <a:rPr lang="en-US" dirty="0" smtClean="0"/>
              <a:t>Part 6</a:t>
            </a:r>
            <a:r>
              <a:rPr lang="en-US" baseline="0" dirty="0" smtClean="0"/>
              <a:t> </a:t>
            </a:r>
            <a:r>
              <a:rPr lang="en-US" dirty="0" smtClean="0"/>
              <a:t>Lecture 2</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smtClean="0"/>
              <a:t>Slide </a:t>
            </a:r>
            <a:fld id="{BA3C8DCA-E73E-49BA-A695-C076FA16BEEC}"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pPr/>
              <a:t>12/14/2014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Administrative Law</a:t>
            </a:r>
            <a:endParaRPr lang="en-US" dirty="0"/>
          </a:p>
        </p:txBody>
      </p:sp>
      <p:sp>
        <p:nvSpPr>
          <p:cNvPr id="3" name="Subtitle 2"/>
          <p:cNvSpPr>
            <a:spLocks noGrp="1"/>
          </p:cNvSpPr>
          <p:nvPr>
            <p:ph type="subTitle" idx="1"/>
          </p:nvPr>
        </p:nvSpPr>
        <p:spPr/>
        <p:txBody>
          <a:bodyPr>
            <a:normAutofit/>
          </a:bodyPr>
          <a:lstStyle/>
          <a:p>
            <a:pPr lvl="0"/>
            <a:r>
              <a:rPr lang="en-US" dirty="0" smtClean="0"/>
              <a:t>Part </a:t>
            </a:r>
            <a:r>
              <a:rPr lang="en-US" dirty="0"/>
              <a:t>6</a:t>
            </a:r>
            <a:r>
              <a:rPr lang="en-US" dirty="0" smtClean="0"/>
              <a:t>:  Agency Supervision</a:t>
            </a:r>
          </a:p>
          <a:p>
            <a:pPr lvl="1"/>
            <a:r>
              <a:rPr lang="en-US" dirty="0" smtClean="0"/>
              <a:t>Lecture </a:t>
            </a:r>
            <a:r>
              <a:rPr lang="en-US" dirty="0"/>
              <a:t>2</a:t>
            </a:r>
            <a:r>
              <a:rPr lang="en-US" dirty="0" smtClean="0"/>
              <a:t>: Appointment</a:t>
            </a:r>
            <a:endParaRPr lang="en-US" dirty="0"/>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Introduction</a:t>
            </a:r>
            <a:endParaRPr lang="en-US" dirty="0"/>
          </a:p>
        </p:txBody>
      </p:sp>
      <p:sp>
        <p:nvSpPr>
          <p:cNvPr id="3" name="Content Placeholder 2"/>
          <p:cNvSpPr>
            <a:spLocks noGrp="1"/>
          </p:cNvSpPr>
          <p:nvPr>
            <p:ph idx="1"/>
          </p:nvPr>
        </p:nvSpPr>
        <p:spPr>
          <a:xfrm>
            <a:off x="457200" y="1417638"/>
            <a:ext cx="8229600" cy="4983162"/>
          </a:xfrm>
        </p:spPr>
        <p:txBody>
          <a:bodyPr>
            <a:normAutofit fontScale="70000" lnSpcReduction="20000"/>
          </a:bodyPr>
          <a:lstStyle/>
          <a:p>
            <a:r>
              <a:rPr lang="en-US" dirty="0"/>
              <a:t>Appointment Power (Article II, Section 2): the president “shall nominate, and by and with the Advice and Consent of the Senate, shall appoint Ambassadors, other public Ministers and Consuls, Judges of the Supreme Court, and all other Officers of the United States, whose Appointments are not herein otherwise provided for, and which shall be established by Law: but the Congress may by Law vest the Appointment of such inferior Officers, as they think proper, in the President alone, to the Courts of Law, or in the Heads of Departments</a:t>
            </a:r>
            <a:r>
              <a:rPr lang="en-US" dirty="0" smtClean="0"/>
              <a:t>.”</a:t>
            </a:r>
          </a:p>
          <a:p>
            <a:pPr marL="0" indent="0">
              <a:buNone/>
            </a:pPr>
            <a:endParaRPr lang="en-US" dirty="0" smtClean="0"/>
          </a:p>
          <a:p>
            <a:r>
              <a:rPr lang="en-US" dirty="0" smtClean="0"/>
              <a:t>The </a:t>
            </a:r>
            <a:r>
              <a:rPr lang="en-US" dirty="0"/>
              <a:t>Appointments Clause </a:t>
            </a:r>
            <a:r>
              <a:rPr lang="en-US" dirty="0" smtClean="0"/>
              <a:t>sets forth two </a:t>
            </a:r>
            <a:r>
              <a:rPr lang="en-US" dirty="0"/>
              <a:t>specific </a:t>
            </a:r>
            <a:r>
              <a:rPr lang="en-US" dirty="0" smtClean="0"/>
              <a:t>methods by </a:t>
            </a:r>
            <a:r>
              <a:rPr lang="en-US" dirty="0"/>
              <a:t>which the </a:t>
            </a:r>
            <a:r>
              <a:rPr lang="en-US" dirty="0" smtClean="0"/>
              <a:t>personnel described </a:t>
            </a:r>
            <a:r>
              <a:rPr lang="en-US" dirty="0"/>
              <a:t>in it may constitutionally be appointed to office</a:t>
            </a:r>
            <a:r>
              <a:rPr lang="en-US" dirty="0" smtClean="0"/>
              <a:t>.</a:t>
            </a:r>
          </a:p>
          <a:p>
            <a:pPr marL="914400" lvl="1" indent="-514350">
              <a:buFont typeface="+mj-lt"/>
              <a:buAutoNum type="arabicPeriod"/>
            </a:pPr>
            <a:r>
              <a:rPr lang="en-US" dirty="0" smtClean="0"/>
              <a:t>presidential </a:t>
            </a:r>
            <a:r>
              <a:rPr lang="en-US" dirty="0"/>
              <a:t>appointment subject to advice and </a:t>
            </a:r>
            <a:r>
              <a:rPr lang="en-US" dirty="0" smtClean="0"/>
              <a:t>consent by </a:t>
            </a:r>
            <a:r>
              <a:rPr lang="en-US" dirty="0"/>
              <a:t>the Senate </a:t>
            </a:r>
            <a:r>
              <a:rPr lang="en-US" dirty="0" smtClean="0"/>
              <a:t>(default method); and </a:t>
            </a:r>
          </a:p>
          <a:p>
            <a:pPr marL="914400" lvl="1" indent="-514350">
              <a:buFont typeface="+mj-lt"/>
              <a:buAutoNum type="arabicPeriod"/>
            </a:pPr>
            <a:r>
              <a:rPr lang="en-US" dirty="0" smtClean="0"/>
              <a:t>appointment</a:t>
            </a:r>
            <a:r>
              <a:rPr lang="en-US" dirty="0"/>
              <a:t>, without Senate participation, by </a:t>
            </a:r>
            <a:r>
              <a:rPr lang="en-US" dirty="0" smtClean="0"/>
              <a:t>the President</a:t>
            </a:r>
            <a:r>
              <a:rPr lang="en-US" dirty="0"/>
              <a:t>, the courts, or department </a:t>
            </a:r>
            <a:r>
              <a:rPr lang="en-US" dirty="0" smtClean="0"/>
              <a:t>heads (for Inferior Officers only)</a:t>
            </a:r>
          </a:p>
        </p:txBody>
      </p:sp>
    </p:spTree>
    <p:extLst>
      <p:ext uri="{BB962C8B-B14F-4D97-AF65-F5344CB8AC3E}">
        <p14:creationId xmlns:p14="http://schemas.microsoft.com/office/powerpoint/2010/main" xmlns="" val="40043226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to Think About</a:t>
            </a:r>
            <a:endParaRPr lang="en-US" dirty="0"/>
          </a:p>
        </p:txBody>
      </p:sp>
      <p:sp>
        <p:nvSpPr>
          <p:cNvPr id="3" name="Content Placeholder 2"/>
          <p:cNvSpPr>
            <a:spLocks noGrp="1"/>
          </p:cNvSpPr>
          <p:nvPr>
            <p:ph idx="1"/>
          </p:nvPr>
        </p:nvSpPr>
        <p:spPr/>
        <p:txBody>
          <a:bodyPr>
            <a:normAutofit/>
          </a:bodyPr>
          <a:lstStyle/>
          <a:p>
            <a:pPr marL="342900" lvl="1" indent="-342900">
              <a:buFont typeface="Arial" pitchFamily="34" charset="0"/>
              <a:buChar char="•"/>
            </a:pPr>
            <a:r>
              <a:rPr lang="en-US" sz="2600" dirty="0" smtClean="0"/>
              <a:t>Who </a:t>
            </a:r>
            <a:r>
              <a:rPr lang="en-US" sz="2600" dirty="0"/>
              <a:t>are the “Officers of the United States” for whom the clause prescribes a constitutional rule of appointment</a:t>
            </a:r>
            <a:r>
              <a:rPr lang="en-US" sz="2600" dirty="0" smtClean="0"/>
              <a:t>?</a:t>
            </a:r>
          </a:p>
          <a:p>
            <a:r>
              <a:rPr lang="en-US" sz="2600" dirty="0"/>
              <a:t>W</a:t>
            </a:r>
            <a:r>
              <a:rPr lang="en-US" sz="2600" dirty="0" smtClean="0"/>
              <a:t>hich </a:t>
            </a:r>
            <a:r>
              <a:rPr lang="en-US" sz="2600" dirty="0"/>
              <a:t>subset of “Officers of the United States” are “inferior,” </a:t>
            </a:r>
            <a:r>
              <a:rPr lang="en-US" sz="2600" dirty="0" smtClean="0"/>
              <a:t>and thus </a:t>
            </a:r>
            <a:r>
              <a:rPr lang="en-US" sz="2600" dirty="0"/>
              <a:t>capable of being appointed under the second </a:t>
            </a:r>
            <a:r>
              <a:rPr lang="en-US" sz="2600" dirty="0" smtClean="0"/>
              <a:t>mode (which may be legislatively-determined)?</a:t>
            </a:r>
            <a:endParaRPr lang="en-US" sz="2600" dirty="0" smtClean="0"/>
          </a:p>
          <a:p>
            <a:r>
              <a:rPr lang="en-US" sz="2600" dirty="0"/>
              <a:t>Who are the “Courts of Law” and the “Heads of Departments</a:t>
            </a:r>
            <a:r>
              <a:rPr lang="en-US" sz="2600" dirty="0" smtClean="0"/>
              <a:t>” in </a:t>
            </a:r>
            <a:r>
              <a:rPr lang="en-US" sz="2600" dirty="0"/>
              <a:t>whom Congress may choose to vest power to appoint </a:t>
            </a:r>
            <a:r>
              <a:rPr lang="en-US" sz="2600" dirty="0" smtClean="0"/>
              <a:t>inferior officers</a:t>
            </a:r>
            <a:r>
              <a:rPr lang="en-US" sz="2600" dirty="0" smtClean="0"/>
              <a:t>?</a:t>
            </a:r>
            <a:endParaRPr lang="en-US" sz="2600" dirty="0" smtClean="0"/>
          </a:p>
        </p:txBody>
      </p:sp>
    </p:spTree>
    <p:extLst>
      <p:ext uri="{BB962C8B-B14F-4D97-AF65-F5344CB8AC3E}">
        <p14:creationId xmlns:p14="http://schemas.microsoft.com/office/powerpoint/2010/main" xmlns="" val="3205902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Buckley v. </a:t>
            </a:r>
            <a:r>
              <a:rPr lang="en-US" i="1" dirty="0" err="1" smtClean="0"/>
              <a:t>Valeo</a:t>
            </a:r>
            <a:endParaRPr lang="en-US" i="1" dirty="0"/>
          </a:p>
        </p:txBody>
      </p:sp>
      <p:sp>
        <p:nvSpPr>
          <p:cNvPr id="3" name="Content Placeholder 2"/>
          <p:cNvSpPr>
            <a:spLocks noGrp="1"/>
          </p:cNvSpPr>
          <p:nvPr>
            <p:ph idx="1"/>
          </p:nvPr>
        </p:nvSpPr>
        <p:spPr>
          <a:xfrm>
            <a:off x="457200" y="1447800"/>
            <a:ext cx="8229600" cy="5029200"/>
          </a:xfrm>
        </p:spPr>
        <p:txBody>
          <a:bodyPr>
            <a:normAutofit fontScale="85000" lnSpcReduction="20000"/>
          </a:bodyPr>
          <a:lstStyle/>
          <a:p>
            <a:pPr marL="0" indent="0">
              <a:buNone/>
            </a:pPr>
            <a:r>
              <a:rPr lang="en-US" dirty="0" smtClean="0"/>
              <a:t>Background: </a:t>
            </a:r>
          </a:p>
          <a:p>
            <a:r>
              <a:rPr lang="en-US" dirty="0" smtClean="0"/>
              <a:t>The </a:t>
            </a:r>
            <a:r>
              <a:rPr lang="en-US" dirty="0"/>
              <a:t>Federal Election Campaign </a:t>
            </a:r>
            <a:r>
              <a:rPr lang="en-US" dirty="0" smtClean="0"/>
              <a:t>Act (FECA) </a:t>
            </a:r>
            <a:r>
              <a:rPr lang="en-US" dirty="0" smtClean="0"/>
              <a:t>created an </a:t>
            </a:r>
            <a:r>
              <a:rPr lang="en-US" dirty="0"/>
              <a:t>eight-member Federal Election </a:t>
            </a:r>
            <a:r>
              <a:rPr lang="en-US" dirty="0" smtClean="0"/>
              <a:t>Commission (FEC) </a:t>
            </a:r>
            <a:r>
              <a:rPr lang="en-US" dirty="0" smtClean="0"/>
              <a:t>and </a:t>
            </a:r>
            <a:r>
              <a:rPr lang="en-US" dirty="0"/>
              <a:t>vested in it wide-ranging rulemaking and enforcement powers for administering the Act</a:t>
            </a:r>
            <a:r>
              <a:rPr lang="en-US" dirty="0" smtClean="0"/>
              <a:t>.</a:t>
            </a:r>
          </a:p>
          <a:p>
            <a:r>
              <a:rPr lang="en-US" dirty="0" smtClean="0"/>
              <a:t>Four </a:t>
            </a:r>
            <a:r>
              <a:rPr lang="en-US" dirty="0"/>
              <a:t>of the six voting </a:t>
            </a:r>
            <a:r>
              <a:rPr lang="en-US" dirty="0" smtClean="0"/>
              <a:t>members are chosen without input by the </a:t>
            </a:r>
            <a:r>
              <a:rPr lang="en-US" dirty="0"/>
              <a:t>President, the head of any department, </a:t>
            </a:r>
            <a:r>
              <a:rPr lang="en-US" dirty="0" smtClean="0"/>
              <a:t>or </a:t>
            </a:r>
            <a:r>
              <a:rPr lang="en-US" dirty="0"/>
              <a:t>the </a:t>
            </a:r>
            <a:r>
              <a:rPr lang="en-US" dirty="0" smtClean="0"/>
              <a:t>Judiciary.</a:t>
            </a:r>
          </a:p>
          <a:p>
            <a:r>
              <a:rPr lang="en-US" dirty="0" smtClean="0"/>
              <a:t>A challenge was brought arguing that </a:t>
            </a:r>
            <a:r>
              <a:rPr lang="en-US" dirty="0"/>
              <a:t>since Congress </a:t>
            </a:r>
            <a:r>
              <a:rPr lang="en-US" dirty="0" smtClean="0"/>
              <a:t>gave the FEC </a:t>
            </a:r>
            <a:r>
              <a:rPr lang="en-US" dirty="0" smtClean="0"/>
              <a:t>wide-ranging </a:t>
            </a:r>
            <a:r>
              <a:rPr lang="en-US" dirty="0" smtClean="0"/>
              <a:t>rulemaking </a:t>
            </a:r>
            <a:r>
              <a:rPr lang="en-US" dirty="0"/>
              <a:t>and enforcement </a:t>
            </a:r>
            <a:r>
              <a:rPr lang="en-US" dirty="0" smtClean="0"/>
              <a:t>powers, Congress </a:t>
            </a:r>
            <a:r>
              <a:rPr lang="en-US" dirty="0"/>
              <a:t>is precluded under the principle </a:t>
            </a:r>
            <a:r>
              <a:rPr lang="en-US" dirty="0" smtClean="0"/>
              <a:t>of separation </a:t>
            </a:r>
            <a:r>
              <a:rPr lang="en-US" dirty="0"/>
              <a:t>of powers from </a:t>
            </a:r>
            <a:r>
              <a:rPr lang="en-US" dirty="0" smtClean="0"/>
              <a:t>having the ability to </a:t>
            </a:r>
            <a:r>
              <a:rPr lang="en-US" dirty="0"/>
              <a:t>appoint </a:t>
            </a:r>
            <a:r>
              <a:rPr lang="en-US" dirty="0" smtClean="0"/>
              <a:t>those who </a:t>
            </a:r>
            <a:r>
              <a:rPr lang="en-US" dirty="0"/>
              <a:t>will exercise such authority.</a:t>
            </a:r>
            <a:endParaRPr lang="en-US" dirty="0" smtClean="0"/>
          </a:p>
        </p:txBody>
      </p:sp>
    </p:spTree>
    <p:extLst>
      <p:ext uri="{BB962C8B-B14F-4D97-AF65-F5344CB8AC3E}">
        <p14:creationId xmlns:p14="http://schemas.microsoft.com/office/powerpoint/2010/main" xmlns="" val="3234959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Buckley v. </a:t>
            </a:r>
            <a:r>
              <a:rPr lang="en-US" i="1" dirty="0" err="1"/>
              <a:t>Valeo</a:t>
            </a:r>
            <a:endParaRPr lang="en-US" i="1" dirty="0"/>
          </a:p>
        </p:txBody>
      </p:sp>
      <p:sp>
        <p:nvSpPr>
          <p:cNvPr id="3" name="Content Placeholder 2"/>
          <p:cNvSpPr>
            <a:spLocks noGrp="1"/>
          </p:cNvSpPr>
          <p:nvPr>
            <p:ph idx="1"/>
          </p:nvPr>
        </p:nvSpPr>
        <p:spPr/>
        <p:txBody>
          <a:bodyPr/>
          <a:lstStyle/>
          <a:p>
            <a:pPr marL="0" indent="0">
              <a:buNone/>
            </a:pPr>
            <a:r>
              <a:rPr lang="en-US" dirty="0" smtClean="0"/>
              <a:t>Issue: Is it constitutional for Congress to appoint members of the FEC in this manner, considering the members’ roles and responsibilities? </a:t>
            </a:r>
          </a:p>
          <a:p>
            <a:r>
              <a:rPr lang="en-US" dirty="0"/>
              <a:t>For example, </a:t>
            </a:r>
            <a:r>
              <a:rPr lang="en-US" dirty="0" smtClean="0"/>
              <a:t>certain powers </a:t>
            </a:r>
            <a:r>
              <a:rPr lang="en-US" dirty="0"/>
              <a:t>of the </a:t>
            </a:r>
            <a:r>
              <a:rPr lang="en-US" dirty="0" smtClean="0"/>
              <a:t>FECA gave </a:t>
            </a:r>
            <a:r>
              <a:rPr lang="en-US" dirty="0" smtClean="0"/>
              <a:t>the FEC the primary </a:t>
            </a:r>
            <a:r>
              <a:rPr lang="en-US" dirty="0"/>
              <a:t>responsibility for conducting civil litigation in the </a:t>
            </a:r>
            <a:r>
              <a:rPr lang="en-US" dirty="0" smtClean="0"/>
              <a:t>courts – is this </a:t>
            </a:r>
            <a:r>
              <a:rPr lang="en-US" dirty="0"/>
              <a:t>constitutional</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xmlns="" val="2386013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Buckley v. </a:t>
            </a:r>
            <a:r>
              <a:rPr lang="en-US" i="1" dirty="0" err="1"/>
              <a:t>Valeo</a:t>
            </a:r>
            <a:endParaRPr lang="en-US" i="1"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Holding: The provisions which vest </a:t>
            </a:r>
            <a:r>
              <a:rPr lang="en-US" dirty="0"/>
              <a:t>in the </a:t>
            </a:r>
            <a:r>
              <a:rPr lang="en-US" dirty="0" smtClean="0"/>
              <a:t>FEC the primary </a:t>
            </a:r>
            <a:r>
              <a:rPr lang="en-US" dirty="0"/>
              <a:t>responsibility for conducting civil litigation </a:t>
            </a:r>
            <a:r>
              <a:rPr lang="en-US" dirty="0" smtClean="0"/>
              <a:t>violate </a:t>
            </a:r>
            <a:r>
              <a:rPr lang="en-US" dirty="0"/>
              <a:t>Art. II, § 2, cl. 2, of </a:t>
            </a:r>
            <a:r>
              <a:rPr lang="en-US" dirty="0" smtClean="0"/>
              <a:t>the Constitution</a:t>
            </a:r>
            <a:r>
              <a:rPr lang="en-US" dirty="0"/>
              <a:t>. </a:t>
            </a:r>
            <a:endParaRPr lang="en-US" dirty="0" smtClean="0"/>
          </a:p>
          <a:p>
            <a:r>
              <a:rPr lang="en-US" dirty="0" smtClean="0"/>
              <a:t>The fact that the FEC had such power </a:t>
            </a:r>
            <a:r>
              <a:rPr lang="en-US" dirty="0"/>
              <a:t>made </a:t>
            </a:r>
            <a:r>
              <a:rPr lang="en-US" dirty="0" smtClean="0"/>
              <a:t>those appointed “</a:t>
            </a:r>
            <a:r>
              <a:rPr lang="en-US" dirty="0"/>
              <a:t>Officers of the United States</a:t>
            </a:r>
            <a:r>
              <a:rPr lang="en-US" dirty="0" smtClean="0"/>
              <a:t>”.</a:t>
            </a:r>
            <a:endParaRPr lang="en-US" dirty="0"/>
          </a:p>
          <a:p>
            <a:r>
              <a:rPr lang="en-US" dirty="0" smtClean="0"/>
              <a:t>Congress may not vest the appointment of Officers (whether Principal or Inferior) of the United States in itself, as the Appointment Power is reserved to the Executive or the Judiciary by Art. II, Sect. 2, cl. 2 of the Constitution. </a:t>
            </a:r>
          </a:p>
          <a:p>
            <a:pPr lvl="1"/>
            <a:r>
              <a:rPr lang="en-US" dirty="0" smtClean="0"/>
              <a:t>Congress may vest the appointment in itself of non-officer officials, but then those officials must not execute the powers of an Officer of an United States.</a:t>
            </a:r>
          </a:p>
        </p:txBody>
      </p:sp>
    </p:spTree>
    <p:extLst>
      <p:ext uri="{BB962C8B-B14F-4D97-AF65-F5344CB8AC3E}">
        <p14:creationId xmlns:p14="http://schemas.microsoft.com/office/powerpoint/2010/main" xmlns="" val="78327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Morrison v. Olson</a:t>
            </a:r>
            <a:endParaRPr lang="en-US" i="1"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Background</a:t>
            </a:r>
          </a:p>
          <a:p>
            <a:r>
              <a:rPr lang="en-US" dirty="0" smtClean="0"/>
              <a:t>Congress adopted the </a:t>
            </a:r>
            <a:r>
              <a:rPr lang="en-US" dirty="0"/>
              <a:t>Ethics in Government </a:t>
            </a:r>
            <a:r>
              <a:rPr lang="en-US" dirty="0" smtClean="0"/>
              <a:t>Act, which allowed </a:t>
            </a:r>
            <a:r>
              <a:rPr lang="en-US" dirty="0"/>
              <a:t>for </a:t>
            </a:r>
            <a:r>
              <a:rPr lang="en-US" dirty="0" smtClean="0"/>
              <a:t>the appointment </a:t>
            </a:r>
            <a:r>
              <a:rPr lang="en-US" dirty="0"/>
              <a:t>of an “independent counsel” </a:t>
            </a:r>
            <a:r>
              <a:rPr lang="en-US" dirty="0" smtClean="0"/>
              <a:t>(IC) to </a:t>
            </a:r>
            <a:r>
              <a:rPr lang="en-US" dirty="0"/>
              <a:t>investigate and prosecute </a:t>
            </a:r>
            <a:r>
              <a:rPr lang="en-US" dirty="0" smtClean="0"/>
              <a:t>wrongdoing by </a:t>
            </a:r>
            <a:r>
              <a:rPr lang="en-US" dirty="0"/>
              <a:t>high-level federal government officials. </a:t>
            </a:r>
            <a:endParaRPr lang="en-US" dirty="0" smtClean="0"/>
          </a:p>
          <a:p>
            <a:pPr marL="0" indent="0">
              <a:buNone/>
            </a:pPr>
            <a:endParaRPr lang="en-US" sz="1200" dirty="0" smtClean="0"/>
          </a:p>
          <a:p>
            <a:r>
              <a:rPr lang="en-US" dirty="0" smtClean="0"/>
              <a:t>If </a:t>
            </a:r>
            <a:r>
              <a:rPr lang="en-US" dirty="0"/>
              <a:t>the attorney </a:t>
            </a:r>
            <a:r>
              <a:rPr lang="en-US" dirty="0" smtClean="0"/>
              <a:t>general (AG) </a:t>
            </a:r>
            <a:r>
              <a:rPr lang="en-US" dirty="0" smtClean="0"/>
              <a:t>determined that </a:t>
            </a:r>
            <a:r>
              <a:rPr lang="en-US" dirty="0"/>
              <a:t>further investigation or prosecution is warranted, a panel of federal </a:t>
            </a:r>
            <a:r>
              <a:rPr lang="en-US" dirty="0" smtClean="0"/>
              <a:t>court judges would appoint </a:t>
            </a:r>
            <a:r>
              <a:rPr lang="en-US" dirty="0"/>
              <a:t>an independent counsel </a:t>
            </a:r>
            <a:r>
              <a:rPr lang="en-US" u="sng" dirty="0"/>
              <a:t>and</a:t>
            </a:r>
            <a:r>
              <a:rPr lang="en-US" dirty="0"/>
              <a:t> </a:t>
            </a:r>
            <a:r>
              <a:rPr lang="en-US" dirty="0" smtClean="0"/>
              <a:t>define </a:t>
            </a:r>
            <a:r>
              <a:rPr lang="en-US" dirty="0"/>
              <a:t>that </a:t>
            </a:r>
            <a:r>
              <a:rPr lang="en-US" dirty="0" smtClean="0"/>
              <a:t>independent counsel’s </a:t>
            </a:r>
            <a:r>
              <a:rPr lang="en-US" dirty="0"/>
              <a:t>prosecutorial jurisdiction</a:t>
            </a:r>
            <a:r>
              <a:rPr lang="en-US" dirty="0" smtClean="0"/>
              <a:t>.</a:t>
            </a:r>
            <a:endParaRPr lang="en-US" dirty="0"/>
          </a:p>
        </p:txBody>
      </p:sp>
    </p:spTree>
    <p:extLst>
      <p:ext uri="{BB962C8B-B14F-4D97-AF65-F5344CB8AC3E}">
        <p14:creationId xmlns:p14="http://schemas.microsoft.com/office/powerpoint/2010/main" xmlns="" val="3622781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Morrison v. Olson</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Issue:  Is it constitutional for Congress to  authorize federal judges to appoint </a:t>
            </a:r>
            <a:r>
              <a:rPr lang="en-US" dirty="0"/>
              <a:t>an independent </a:t>
            </a:r>
            <a:r>
              <a:rPr lang="en-US" dirty="0" smtClean="0"/>
              <a:t>counsel? </a:t>
            </a:r>
          </a:p>
          <a:p>
            <a:pPr marL="0" indent="0">
              <a:buNone/>
            </a:pPr>
            <a:endParaRPr lang="en-US" sz="1200" dirty="0" smtClean="0"/>
          </a:p>
          <a:p>
            <a:r>
              <a:rPr lang="en-US" dirty="0" smtClean="0"/>
              <a:t>The Constitution divides officers into two classes: </a:t>
            </a:r>
          </a:p>
          <a:p>
            <a:pPr marL="914400" lvl="1" indent="-514350">
              <a:buFont typeface="+mj-lt"/>
              <a:buAutoNum type="arabicPeriod"/>
            </a:pPr>
            <a:r>
              <a:rPr lang="en-US" dirty="0" smtClean="0"/>
              <a:t>Principal officers are selected by the President with the advice of the Senate</a:t>
            </a:r>
          </a:p>
          <a:p>
            <a:pPr marL="914400" lvl="1" indent="-514350">
              <a:buFont typeface="+mj-lt"/>
              <a:buAutoNum type="arabicPeriod"/>
            </a:pPr>
            <a:r>
              <a:rPr lang="en-US" dirty="0" smtClean="0"/>
              <a:t>Inferior officers may be appointed with Congressional allowance by the President alone, by the heads of departments, or by the Judiciary. </a:t>
            </a:r>
          </a:p>
          <a:p>
            <a:pPr marL="457200" indent="-457200"/>
            <a:r>
              <a:rPr lang="en-US" dirty="0" smtClean="0"/>
              <a:t>Therefore, if the independent counsel is considered an </a:t>
            </a:r>
            <a:r>
              <a:rPr lang="en-US" b="1" u="sng" dirty="0" smtClean="0"/>
              <a:t>inferior officer</a:t>
            </a:r>
            <a:r>
              <a:rPr lang="en-US" dirty="0" smtClean="0"/>
              <a:t>, the authorization by Congress is constitutional. Conversely, if she is considered a </a:t>
            </a:r>
            <a:r>
              <a:rPr lang="en-US" b="1" u="sng" dirty="0" smtClean="0"/>
              <a:t>principal officer</a:t>
            </a:r>
            <a:r>
              <a:rPr lang="en-US" dirty="0" smtClean="0"/>
              <a:t>, the authorization is unconstitutional.</a:t>
            </a:r>
          </a:p>
        </p:txBody>
      </p:sp>
    </p:spTree>
    <p:extLst>
      <p:ext uri="{BB962C8B-B14F-4D97-AF65-F5344CB8AC3E}">
        <p14:creationId xmlns:p14="http://schemas.microsoft.com/office/powerpoint/2010/main" xmlns="" val="1599580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Morrison v. Olson</a:t>
            </a:r>
          </a:p>
        </p:txBody>
      </p:sp>
      <p:sp>
        <p:nvSpPr>
          <p:cNvPr id="3" name="Content Placeholder 2"/>
          <p:cNvSpPr>
            <a:spLocks noGrp="1"/>
          </p:cNvSpPr>
          <p:nvPr>
            <p:ph idx="1"/>
          </p:nvPr>
        </p:nvSpPr>
        <p:spPr>
          <a:xfrm>
            <a:off x="304800" y="1371600"/>
            <a:ext cx="8610600" cy="5181600"/>
          </a:xfrm>
        </p:spPr>
        <p:txBody>
          <a:bodyPr>
            <a:normAutofit fontScale="77500" lnSpcReduction="20000"/>
          </a:bodyPr>
          <a:lstStyle/>
          <a:p>
            <a:pPr marL="0" indent="0">
              <a:buNone/>
            </a:pPr>
            <a:r>
              <a:rPr lang="en-US" sz="3400" dirty="0" smtClean="0"/>
              <a:t>Holding: The Act does </a:t>
            </a:r>
            <a:r>
              <a:rPr lang="en-US" sz="3400" u="sng" dirty="0" smtClean="0"/>
              <a:t>not</a:t>
            </a:r>
            <a:r>
              <a:rPr lang="en-US" sz="3400" dirty="0" smtClean="0"/>
              <a:t> violate the</a:t>
            </a:r>
            <a:r>
              <a:rPr lang="en-US" sz="3400" dirty="0"/>
              <a:t> Appointments Clause </a:t>
            </a:r>
            <a:r>
              <a:rPr lang="en-US" sz="3400" dirty="0" smtClean="0"/>
              <a:t>because the independent counsel is an </a:t>
            </a:r>
            <a:r>
              <a:rPr lang="en-US" sz="3400" u="sng" dirty="0" smtClean="0"/>
              <a:t>inferior officer</a:t>
            </a:r>
            <a:r>
              <a:rPr lang="en-US" sz="3400" dirty="0" smtClean="0"/>
              <a:t>, and it is therefore </a:t>
            </a:r>
            <a:r>
              <a:rPr lang="en-US" sz="3400" u="sng" dirty="0" smtClean="0"/>
              <a:t>constitutional</a:t>
            </a:r>
            <a:r>
              <a:rPr lang="en-US" sz="3400" dirty="0" smtClean="0"/>
              <a:t> for Congress to authorize appointment by the Judiciary. </a:t>
            </a:r>
          </a:p>
          <a:p>
            <a:r>
              <a:rPr lang="en-US" sz="3400" dirty="0"/>
              <a:t>Congress may vest the appointment of an Inferior Officer of the United States in the courts, but Principal Officers must be appointed by the President and Confirmed by the Senate. </a:t>
            </a:r>
            <a:endParaRPr lang="en-US" sz="3400" dirty="0" smtClean="0"/>
          </a:p>
          <a:p>
            <a:r>
              <a:rPr lang="en-US" sz="3400" dirty="0" smtClean="0"/>
              <a:t>The court concluded that the independent counsel was an inferior officer because:</a:t>
            </a:r>
          </a:p>
          <a:p>
            <a:pPr lvl="1"/>
            <a:r>
              <a:rPr lang="en-US" sz="2600" dirty="0" smtClean="0"/>
              <a:t>The independent counsel can be removed by the attorney general for sufficient cause </a:t>
            </a:r>
          </a:p>
          <a:p>
            <a:pPr lvl="1"/>
            <a:r>
              <a:rPr lang="en-US" sz="2600" dirty="0" smtClean="0"/>
              <a:t>The independent counsel possesses inferior power compared to the attorney general</a:t>
            </a:r>
          </a:p>
          <a:p>
            <a:pPr lvl="1"/>
            <a:r>
              <a:rPr lang="en-US" sz="2600" dirty="0" smtClean="0"/>
              <a:t>The independent counsel is appointed for a limited </a:t>
            </a:r>
            <a:r>
              <a:rPr lang="en-US" sz="2600" dirty="0" smtClean="0"/>
              <a:t>(scope and duration of) tenure </a:t>
            </a:r>
            <a:r>
              <a:rPr lang="en-US" sz="2600" dirty="0" smtClean="0"/>
              <a:t>with limited jurisdiction</a:t>
            </a:r>
            <a:endParaRPr lang="en-US" sz="2600" dirty="0"/>
          </a:p>
        </p:txBody>
      </p:sp>
    </p:spTree>
    <p:extLst>
      <p:ext uri="{BB962C8B-B14F-4D97-AF65-F5344CB8AC3E}">
        <p14:creationId xmlns:p14="http://schemas.microsoft.com/office/powerpoint/2010/main" xmlns="" val="8032792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4662</TotalTime>
  <Words>733</Words>
  <Application>Microsoft Office PowerPoint</Application>
  <PresentationFormat>On-screen Show (4:3)</PresentationFormat>
  <Paragraphs>46</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Administrative Law</vt:lpstr>
      <vt:lpstr>Introduction</vt:lpstr>
      <vt:lpstr>Questions to Think About</vt:lpstr>
      <vt:lpstr>Buckley v. Valeo</vt:lpstr>
      <vt:lpstr>Buckley v. Valeo</vt:lpstr>
      <vt:lpstr>Buckley v. Valeo</vt:lpstr>
      <vt:lpstr>Morrison v. Olson</vt:lpstr>
      <vt:lpstr>Morrison v. Olson</vt:lpstr>
      <vt:lpstr>Morrison v. Olson</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dc:creator>Kristin Williams</dc:creator>
  <cp:lastModifiedBy>David Thaw</cp:lastModifiedBy>
  <cp:revision>239</cp:revision>
  <dcterms:created xsi:type="dcterms:W3CDTF">2014-06-13T07:23:28Z</dcterms:created>
  <dcterms:modified xsi:type="dcterms:W3CDTF">2014-12-14T02:27:24Z</dcterms:modified>
</cp:coreProperties>
</file>